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4"/>
  </p:notesMasterIdLst>
  <p:handoutMasterIdLst>
    <p:handoutMasterId r:id="rId25"/>
  </p:handoutMasterIdLst>
  <p:sldIdLst>
    <p:sldId id="284" r:id="rId3"/>
    <p:sldId id="285" r:id="rId4"/>
    <p:sldId id="286" r:id="rId5"/>
    <p:sldId id="317" r:id="rId6"/>
    <p:sldId id="318" r:id="rId7"/>
    <p:sldId id="288" r:id="rId8"/>
    <p:sldId id="290" r:id="rId9"/>
    <p:sldId id="292" r:id="rId10"/>
    <p:sldId id="287" r:id="rId11"/>
    <p:sldId id="289" r:id="rId12"/>
    <p:sldId id="319" r:id="rId13"/>
    <p:sldId id="316" r:id="rId14"/>
    <p:sldId id="291" r:id="rId15"/>
    <p:sldId id="293" r:id="rId16"/>
    <p:sldId id="294" r:id="rId17"/>
    <p:sldId id="296" r:id="rId18"/>
    <p:sldId id="297" r:id="rId19"/>
    <p:sldId id="299" r:id="rId20"/>
    <p:sldId id="298" r:id="rId21"/>
    <p:sldId id="300" r:id="rId22"/>
    <p:sldId id="320" r:id="rId2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26" autoAdjust="0"/>
  </p:normalViewPr>
  <p:slideViewPr>
    <p:cSldViewPr>
      <p:cViewPr>
        <p:scale>
          <a:sx n="100" d="100"/>
          <a:sy n="100" d="100"/>
        </p:scale>
        <p:origin x="-1104" y="-6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24/10/2017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24.10.2017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4</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19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20</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21</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a:t>
            </a:r>
            <a:r>
              <a:rPr lang="en-US" dirty="0" smtClean="0"/>
              <a:t>band.</a:t>
            </a:r>
          </a:p>
        </p:txBody>
      </p:sp>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10</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1.00</a:t>
            </a:r>
            <a:endParaRPr lang="en-US" dirty="0" smtClean="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1.10</a:t>
            </a:r>
            <a:endParaRPr lang="en-US" dirty="0" smtClean="0">
              <a:latin typeface="Arial" pitchFamily="34" charset="0"/>
              <a:cs typeface="Arial" pitchFamily="34" charset="0"/>
            </a:endParaRPr>
          </a:p>
        </p:txBody>
      </p:sp>
      <p:sp>
        <p:nvSpPr>
          <p:cNvPr id="7" name="TextBox 6"/>
          <p:cNvSpPr txBox="1"/>
          <p:nvPr/>
        </p:nvSpPr>
        <p:spPr>
          <a:xfrm>
            <a:off x="467544" y="3742283"/>
            <a:ext cx="3744416" cy="2492990"/>
          </a:xfrm>
          <a:prstGeom prst="rect">
            <a:avLst/>
          </a:prstGeom>
          <a:noFill/>
        </p:spPr>
        <p:txBody>
          <a:bodyPr wrap="square" lIns="0" tIns="0" rIns="0" bIns="0" rtlCol="0">
            <a:spAutoFit/>
          </a:bodyPr>
          <a:lstStyle/>
          <a:p>
            <a:r>
              <a:rPr lang="en-US" dirty="0">
                <a:latin typeface="Arial" pitchFamily="34" charset="0"/>
                <a:cs typeface="Arial" pitchFamily="34" charset="0"/>
              </a:rPr>
              <a:t>To </a:t>
            </a:r>
            <a:r>
              <a:rPr lang="en-US" dirty="0" smtClean="0">
                <a:latin typeface="Arial" pitchFamily="34" charset="0"/>
                <a:cs typeface="Arial" pitchFamily="34" charset="0"/>
              </a:rPr>
              <a:t>see how </a:t>
            </a:r>
            <a:r>
              <a:rPr lang="en-US" dirty="0">
                <a:latin typeface="Arial" pitchFamily="34" charset="0"/>
                <a:cs typeface="Arial" pitchFamily="34" charset="0"/>
              </a:rPr>
              <a:t>the scale factor will affect the results of the </a:t>
            </a:r>
            <a:r>
              <a:rPr lang="en-US" dirty="0" smtClean="0">
                <a:latin typeface="Arial" pitchFamily="34" charset="0"/>
                <a:cs typeface="Arial" pitchFamily="34" charset="0"/>
              </a:rPr>
              <a:t>MITIP, the </a:t>
            </a:r>
            <a:r>
              <a:rPr lang="en-US" dirty="0">
                <a:latin typeface="Arial" pitchFamily="34" charset="0"/>
                <a:cs typeface="Arial" pitchFamily="34" charset="0"/>
              </a:rPr>
              <a:t>histograms of the sub-areas </a:t>
            </a:r>
            <a:r>
              <a:rPr lang="en-US" dirty="0" smtClean="0">
                <a:latin typeface="Arial" pitchFamily="34" charset="0"/>
                <a:cs typeface="Arial" pitchFamily="34" charset="0"/>
              </a:rPr>
              <a:t>in the TET-1 imagery with different scale factors are investigated.</a:t>
            </a:r>
            <a:endParaRPr lang="en-US" dirty="0">
              <a:latin typeface="Arial" pitchFamily="34" charset="0"/>
              <a:cs typeface="Arial" pitchFamily="34" charset="0"/>
            </a:endParaRPr>
          </a:p>
          <a:p>
            <a:r>
              <a:rPr lang="de-DE" dirty="0" err="1" smtClean="0">
                <a:latin typeface="Arial" pitchFamily="34" charset="0"/>
                <a:cs typeface="Arial" pitchFamily="34" charset="0"/>
              </a:rPr>
              <a:t>Firstly</a:t>
            </a:r>
            <a:r>
              <a:rPr lang="de-DE" dirty="0" smtClean="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smtClean="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shift</a:t>
            </a:r>
            <a:r>
              <a:rPr lang="de-DE" dirty="0" smtClean="0"/>
              <a:t> </a:t>
            </a:r>
            <a:r>
              <a:rPr lang="de-DE" dirty="0" err="1" smtClean="0"/>
              <a:t>more</a:t>
            </a:r>
            <a:r>
              <a:rPr lang="de-DE" dirty="0" smtClean="0"/>
              <a:t> </a:t>
            </a:r>
            <a:r>
              <a:rPr lang="de-DE" dirty="0" err="1" smtClean="0"/>
              <a:t>clearly</a:t>
            </a:r>
            <a:r>
              <a:rPr lang="de-DE" dirty="0" smtClean="0"/>
              <a:t>, </a:t>
            </a:r>
            <a:r>
              <a:rPr lang="de-DE" dirty="0" err="1" smtClean="0"/>
              <a:t>the</a:t>
            </a:r>
            <a:r>
              <a:rPr lang="de-DE" dirty="0" smtClean="0"/>
              <a:t> </a:t>
            </a:r>
            <a:r>
              <a:rPr lang="de-DE" dirty="0" err="1" smtClean="0"/>
              <a:t>histograms</a:t>
            </a:r>
            <a:r>
              <a:rPr lang="de-DE" dirty="0" smtClean="0"/>
              <a:t> </a:t>
            </a:r>
            <a:r>
              <a:rPr lang="de-DE" dirty="0" err="1" smtClean="0"/>
              <a:t>of</a:t>
            </a:r>
            <a:r>
              <a:rPr lang="de-DE" dirty="0" smtClean="0"/>
              <a:t> sub-area 1 </a:t>
            </a:r>
            <a:r>
              <a:rPr lang="de-DE" dirty="0" err="1" smtClean="0"/>
              <a:t>and</a:t>
            </a:r>
            <a:r>
              <a:rPr lang="de-DE" dirty="0" smtClean="0"/>
              <a:t> sub-area 4 </a:t>
            </a:r>
            <a:r>
              <a:rPr lang="de-DE" dirty="0" err="1" smtClean="0"/>
              <a:t>with</a:t>
            </a:r>
            <a:r>
              <a:rPr lang="de-DE" dirty="0" smtClean="0"/>
              <a:t> all </a:t>
            </a:r>
            <a:r>
              <a:rPr lang="de-DE" dirty="0" err="1" smtClean="0"/>
              <a:t>the</a:t>
            </a:r>
            <a:r>
              <a:rPr lang="de-DE" dirty="0" smtClean="0"/>
              <a:t> </a:t>
            </a:r>
            <a:r>
              <a:rPr lang="de-DE" dirty="0" err="1" smtClean="0"/>
              <a:t>five</a:t>
            </a:r>
            <a:r>
              <a:rPr lang="de-DE" dirty="0" smtClean="0"/>
              <a:t> </a:t>
            </a:r>
            <a:r>
              <a:rPr lang="de-DE" dirty="0" err="1" smtClean="0"/>
              <a:t>scale</a:t>
            </a:r>
            <a:r>
              <a:rPr lang="de-DE" dirty="0" smtClean="0"/>
              <a:t> </a:t>
            </a:r>
            <a:r>
              <a:rPr lang="de-DE" dirty="0" err="1" smtClean="0"/>
              <a:t>factor</a:t>
            </a:r>
            <a:r>
              <a:rPr lang="de-DE" dirty="0" smtClean="0"/>
              <a:t> </a:t>
            </a:r>
            <a:r>
              <a:rPr lang="de-DE" dirty="0" err="1" smtClean="0"/>
              <a:t>are</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 </a:t>
            </a:r>
            <a:endParaRPr lang="en-US" dirty="0"/>
          </a:p>
        </p:txBody>
      </p:sp>
      <p:sp>
        <p:nvSpPr>
          <p:cNvPr id="3" name="Title 2"/>
          <p:cNvSpPr>
            <a:spLocks noGrp="1"/>
          </p:cNvSpPr>
          <p:nvPr>
            <p:ph type="title"/>
          </p:nvPr>
        </p:nvSpPr>
        <p:spPr/>
        <p:txBody>
          <a:bodyPr/>
          <a:lstStyle/>
          <a:p>
            <a:r>
              <a:rPr lang="en-GB" dirty="0"/>
              <a:t>2.1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11</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1</a:t>
            </a:r>
            <a:endParaRPr lang="en-US" sz="2000" dirty="0" smtClean="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4</a:t>
            </a:r>
            <a:endParaRPr lang="en-US" sz="2000" dirty="0" smtClean="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But </a:t>
            </a:r>
            <a:r>
              <a:rPr lang="de-DE" dirty="0" err="1" smtClean="0"/>
              <a:t>we</a:t>
            </a:r>
            <a:r>
              <a:rPr lang="de-DE" dirty="0" smtClean="0"/>
              <a:t> </a:t>
            </a:r>
            <a:r>
              <a:rPr lang="de-DE" dirty="0" err="1" smtClean="0"/>
              <a:t>are</a:t>
            </a:r>
            <a:r>
              <a:rPr lang="de-DE" dirty="0" smtClean="0"/>
              <a:t> not </a:t>
            </a:r>
            <a:r>
              <a:rPr lang="de-DE" dirty="0" err="1" smtClean="0"/>
              <a:t>consider</a:t>
            </a:r>
            <a:r>
              <a:rPr lang="de-DE" dirty="0" smtClean="0"/>
              <a:t> individual sub-area </a:t>
            </a:r>
            <a:r>
              <a:rPr lang="de-DE" dirty="0" err="1" smtClean="0"/>
              <a:t>merely</a:t>
            </a:r>
            <a:r>
              <a:rPr lang="de-DE" dirty="0" smtClean="0"/>
              <a:t>. </a:t>
            </a:r>
            <a:r>
              <a:rPr lang="de-DE" dirty="0" err="1" smtClean="0"/>
              <a:t>Since</a:t>
            </a:r>
            <a:r>
              <a:rPr lang="de-DE" dirty="0" smtClean="0"/>
              <a:t> </a:t>
            </a:r>
            <a:r>
              <a:rPr lang="de-DE" dirty="0" err="1" smtClean="0"/>
              <a:t>the</a:t>
            </a:r>
            <a:r>
              <a:rPr lang="de-DE" dirty="0" smtClean="0"/>
              <a:t> </a:t>
            </a:r>
            <a:r>
              <a:rPr lang="de-DE" dirty="0" err="1" smtClean="0"/>
              <a:t>mean</a:t>
            </a:r>
            <a:r>
              <a:rPr lang="de-DE" dirty="0" smtClean="0"/>
              <a:t> </a:t>
            </a:r>
            <a:r>
              <a:rPr lang="de-DE" dirty="0" err="1" smtClean="0"/>
              <a:t>value</a:t>
            </a:r>
            <a:r>
              <a:rPr lang="de-DE" dirty="0" smtClean="0"/>
              <a:t> </a:t>
            </a:r>
            <a:r>
              <a:rPr lang="de-DE" dirty="0" err="1" smtClean="0"/>
              <a:t>over</a:t>
            </a:r>
            <a:r>
              <a:rPr lang="de-DE" dirty="0" smtClean="0"/>
              <a:t> all sub-areas </a:t>
            </a:r>
            <a:r>
              <a:rPr lang="de-DE" dirty="0" err="1" smtClean="0"/>
              <a:t>are</a:t>
            </a:r>
            <a:r>
              <a:rPr lang="de-DE" dirty="0" smtClean="0"/>
              <a:t> </a:t>
            </a:r>
            <a:r>
              <a:rPr lang="de-DE" dirty="0" err="1" smtClean="0"/>
              <a:t>used</a:t>
            </a:r>
            <a:r>
              <a:rPr lang="de-DE" dirty="0" smtClean="0"/>
              <a:t>, </a:t>
            </a:r>
            <a:r>
              <a:rPr lang="de-DE" dirty="0" err="1" smtClean="0"/>
              <a:t>the</a:t>
            </a:r>
            <a:r>
              <a:rPr lang="de-DE" dirty="0" smtClean="0"/>
              <a:t> </a:t>
            </a:r>
            <a:r>
              <a:rPr lang="de-DE" dirty="0" err="1" smtClean="0"/>
              <a:t>histogram</a:t>
            </a:r>
            <a:r>
              <a:rPr lang="de-DE" dirty="0" smtClean="0"/>
              <a:t> </a:t>
            </a:r>
            <a:r>
              <a:rPr lang="de-DE" dirty="0" err="1" smtClean="0"/>
              <a:t>of</a:t>
            </a:r>
            <a:r>
              <a:rPr lang="de-DE" dirty="0" smtClean="0"/>
              <a:t> all </a:t>
            </a:r>
            <a:r>
              <a:rPr lang="de-DE" dirty="0" err="1" smtClean="0"/>
              <a:t>pixels</a:t>
            </a:r>
            <a:r>
              <a:rPr lang="de-DE" dirty="0" smtClean="0"/>
              <a:t> </a:t>
            </a:r>
            <a:r>
              <a:rPr lang="de-DE" dirty="0" err="1" smtClean="0"/>
              <a:t>inside</a:t>
            </a:r>
            <a:r>
              <a:rPr lang="de-DE" dirty="0" smtClean="0"/>
              <a:t> </a:t>
            </a:r>
            <a:r>
              <a:rPr lang="de-DE" dirty="0" err="1" smtClean="0"/>
              <a:t>the</a:t>
            </a:r>
            <a:r>
              <a:rPr lang="de-DE" dirty="0" smtClean="0"/>
              <a:t> 4 sub-areas </a:t>
            </a:r>
            <a:r>
              <a:rPr lang="de-DE" dirty="0" err="1" smtClean="0"/>
              <a:t>are</a:t>
            </a:r>
            <a:r>
              <a:rPr lang="de-DE" dirty="0" smtClean="0"/>
              <a:t> </a:t>
            </a:r>
            <a:r>
              <a:rPr lang="de-DE" dirty="0" err="1" smtClean="0"/>
              <a:t>plotted</a:t>
            </a:r>
            <a:r>
              <a:rPr lang="de-DE" dirty="0" smtClean="0"/>
              <a:t> </a:t>
            </a:r>
            <a:r>
              <a:rPr lang="de-DE" dirty="0" err="1" smtClean="0"/>
              <a:t>and</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All</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the mean temperature difference over all the sub-areas is a good characteristic to represent the </a:t>
                </a:r>
                <a:r>
                  <a:rPr lang="en-US" dirty="0" err="1" smtClean="0"/>
                  <a:t>the</a:t>
                </a:r>
                <a:r>
                  <a:rPr lang="en-US" dirty="0" smtClean="0"/>
                  <a:t> differences between the surface temperature maps from MITIP and MODIS temperature products and is suitable to use to do the comparison. </a:t>
                </a:r>
              </a:p>
              <a:p>
                <a:pPr marL="0" indent="0">
                  <a:buNone/>
                </a:pPr>
                <a:endParaRPr lang="en-US" dirty="0" smtClean="0"/>
              </a:p>
              <a:p>
                <a:pPr marL="0" indent="0">
                  <a:buNone/>
                </a:pPr>
                <a:r>
                  <a:rPr lang="en-GB" dirty="0" smtClean="0"/>
                  <a:t>So in order to investigate a bunch of TET-1 scenes and do a time-series analysis, the method presented before, computing </a:t>
                </a:r>
                <a:r>
                  <a:rPr lang="en-US" dirty="0" smtClean="0"/>
                  <a:t>the </a:t>
                </a:r>
                <a:r>
                  <a:rPr lang="en-US" dirty="0"/>
                  <a:t>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 inside </a:t>
                </a:r>
                <a:r>
                  <a:rPr lang="en-US" dirty="0"/>
                  <a:t>one sub-area </a:t>
                </a:r>
                <a:r>
                  <a:rPr lang="en-US" dirty="0" smtClean="0"/>
                  <a:t>and then 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US" dirty="0" smtClean="0"/>
                  <a:t>.</a:t>
                </a:r>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4931"/>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12</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13</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analyses, the optimal scale factor for MIR band is chosen as 1.15 and for TIR band1.05. </a:t>
            </a:r>
            <a:endParaRPr lang="en-GB" dirty="0"/>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a:t>
            </a:r>
            <a:r>
              <a:rPr lang="en-GB" dirty="0" err="1" smtClean="0"/>
              <a:t>Demmin</a:t>
            </a:r>
            <a:r>
              <a:rPr lang="en-GB" dirty="0" smtClean="0"/>
              <a:t> and Portugal as 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a:t>2.2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14</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is compared with MODIS </a:t>
            </a:r>
            <a:r>
              <a:rPr lang="en-GB" dirty="0" smtClean="0"/>
              <a:t>LST using scenes of Lybia-1.</a:t>
            </a:r>
          </a:p>
          <a:p>
            <a:pPr marL="0" indent="0">
              <a:buNone/>
            </a:pPr>
            <a:r>
              <a:rPr lang="en-GB" dirty="0" smtClean="0"/>
              <a:t>However, </a:t>
            </a:r>
            <a:r>
              <a:rPr lang="en-GB" dirty="0" err="1" smtClean="0"/>
              <a:t>emissivities</a:t>
            </a:r>
            <a:r>
              <a:rPr lang="en-GB" dirty="0" smtClean="0"/>
              <a:t> of different land features vary a lo. 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standard without affecting the results.</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15</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5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2.3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16</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17</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18</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the performances of MITIP under the normal-temperature environments and the improvement of it, we get optimal scale factor for MIR band and TIR band respectively.</a:t>
            </a:r>
          </a:p>
          <a:p>
            <a:pPr marL="0" indent="0">
              <a:buNone/>
            </a:pPr>
            <a:r>
              <a:rPr lang="en-GB" dirty="0" smtClean="0"/>
              <a:t>Now, we are able to analyse the performances of MITIP on the monitoring of high-temperature events (HTE).</a:t>
            </a:r>
            <a:endParaRPr lang="en-GB" dirty="0"/>
          </a:p>
        </p:txBody>
      </p:sp>
      <p:sp>
        <p:nvSpPr>
          <p:cNvPr id="2" name="Titel 1"/>
          <p:cNvSpPr>
            <a:spLocks noGrp="1"/>
          </p:cNvSpPr>
          <p:nvPr>
            <p:ph type="title"/>
          </p:nvPr>
        </p:nvSpPr>
        <p:spPr>
          <a:xfrm>
            <a:off x="486000" y="648001"/>
            <a:ext cx="8172000" cy="476744"/>
          </a:xfrm>
        </p:spPr>
        <p:txBody>
          <a:bodyPr/>
          <a:lstStyle/>
          <a:p>
            <a:r>
              <a:rPr lang="en-GB" dirty="0"/>
              <a:t>3. 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19</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spTree>
    <p:extLst>
      <p:ext uri="{BB962C8B-B14F-4D97-AF65-F5344CB8AC3E}">
        <p14:creationId xmlns:p14="http://schemas.microsoft.com/office/powerpoint/2010/main" val="1173360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p>
          <a:p>
            <a:pPr lvl="1"/>
            <a:r>
              <a:rPr lang="en-GB" dirty="0"/>
              <a:t>Digital Elevation Models (DEM). </a:t>
            </a:r>
            <a:r>
              <a:rPr lang="en-GB" dirty="0" smtClean="0"/>
              <a:t>ASTER Global Elevation map is used;</a:t>
            </a:r>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mc:AlternateContent xmlns:mc="http://schemas.openxmlformats.org/markup-compatibility/2006" xmlns:a14="http://schemas.microsoft.com/office/drawing/2010/main">
        <mc:Choice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 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Fire probability map;</a:t>
                </a:r>
              </a:p>
              <a:p>
                <a:pPr marL="789300" lvl="1" indent="-342900">
                  <a:buFont typeface="+mj-lt"/>
                  <a:buAutoNum type="arabicParenR"/>
                </a:pPr>
                <a:r>
                  <a:rPr lang="en-GB" dirty="0" smtClean="0"/>
                  <a:t>Effective target temperature in sub-pixel resolution;</a:t>
                </a:r>
              </a:p>
              <a:p>
                <a:pPr marL="789300" lvl="1" indent="-342900">
                  <a:buFont typeface="+mj-lt"/>
                  <a:buAutoNum type="arabicParenR"/>
                </a:pPr>
                <a:r>
                  <a:rPr lang="en-GB" dirty="0" smtClean="0"/>
                  <a:t>Effective target pixel fraction;</a:t>
                </a:r>
              </a:p>
              <a:p>
                <a:pPr marL="789300" lvl="1" indent="-342900">
                  <a:buFont typeface="+mj-lt"/>
                  <a:buAutoNum type="arabicParenR"/>
                </a:pPr>
                <a:r>
                  <a:rPr lang="en-GB" dirty="0" smtClean="0"/>
                  <a:t>Fire radiative power.</a:t>
                </a:r>
              </a:p>
              <a:p>
                <a:pPr marL="789300" lvl="1" indent="-342900">
                  <a:buFont typeface="+mj-lt"/>
                  <a:buAutoNum type="arabicParenR"/>
                </a:pPr>
                <a:endParaRPr lang="en-GB" dirty="0" smtClean="0"/>
              </a:p>
              <a:p>
                <a:pPr marL="446400" lvl="1" indent="0">
                  <a:buNone/>
                </a:pPr>
                <a:endParaRPr lang="en-GB" dirty="0" smtClean="0"/>
              </a:p>
            </p:txBody>
          </p:sp>
        </mc:Choice>
        <mc:Fallback xmlns="">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is reliable or not, firstly we compare them with MODIS temperature products, namely MODIS Sea Surface Temperature (SST) and MODIS Land Surface Temperature (LST),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6</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7</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For each test site, several (3 – 5) sub-areas which are cloud-free and homogeneous inside for all scenes are </a:t>
            </a:r>
            <a:r>
              <a:rPr lang="en-GB" dirty="0" smtClean="0"/>
              <a:t>selected.</a:t>
            </a:r>
            <a:endParaRPr lang="en-GB" dirty="0"/>
          </a:p>
        </p:txBody>
      </p:sp>
      <mc:AlternateContent xmlns:mc="http://schemas.openxmlformats.org/markup-compatibility/2006" xmlns:a14="http://schemas.microsoft.com/office/drawing/2010/main">
        <mc:Choice Requires="a14">
          <p:sp>
            <p:nvSpPr>
              <p:cNvPr id="12" name="Textplatzhalter 2"/>
              <p:cNvSpPr txBox="1">
                <a:spLocks/>
              </p:cNvSpPr>
              <p:nvPr/>
            </p:nvSpPr>
            <p:spPr bwMode="auto">
              <a:xfrm>
                <a:off x="251517" y="4581128"/>
                <a:ext cx="6093593" cy="12008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a:t>
                </a:r>
                <a:r>
                  <a:rPr lang="en-GB" dirty="0" smtClean="0"/>
                  <a:t>computed to do the comparison.</a:t>
                </a:r>
                <a:endParaRPr lang="en-GB" dirty="0"/>
              </a:p>
            </p:txBody>
          </p:sp>
        </mc:Choice>
        <mc:Fallback xmlns="">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200894"/>
              </a:xfrm>
              <a:prstGeom prst="rect">
                <a:avLst/>
              </a:prstGeom>
              <a:blipFill rotWithShape="1">
                <a:blip r:embed="rId3"/>
                <a:stretch>
                  <a:fillRect l="-2100" t="-6091" b="-71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8</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are compared with MODIS SST.</a:t>
            </a:r>
          </a:p>
        </p:txBody>
      </p:sp>
      <p:sp>
        <p:nvSpPr>
          <p:cNvPr id="2" name="Titel 1"/>
          <p:cNvSpPr>
            <a:spLocks noGrp="1"/>
          </p:cNvSpPr>
          <p:nvPr>
            <p:ph type="title"/>
          </p:nvPr>
        </p:nvSpPr>
        <p:spPr/>
        <p:txBody>
          <a:bodyPr/>
          <a:lstStyle/>
          <a:p>
            <a:r>
              <a:rPr lang="en-GB" dirty="0"/>
              <a:t>2.1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9</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1915</Words>
  <Application>Microsoft Office PowerPoint</Application>
  <PresentationFormat>On-screen Show (4:3)</PresentationFormat>
  <Paragraphs>150</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DLR-Präsentation 4:3 Englisch</vt:lpstr>
      <vt:lpstr>Evaluation and improvement of a dual-channel method for the detection and quantification of high-temperature events on FireBIRD data</vt:lpstr>
      <vt:lpstr>Contents</vt:lpstr>
      <vt:lpstr>1. Introduction of MITIP, an atmospheric correction and image processing method</vt:lpstr>
      <vt:lpstr>1. 2 Data preparation and pre-processing </vt:lpstr>
      <vt:lpstr>1. 3 Outcomes of the MITIP</vt:lpstr>
      <vt:lpstr>2. Validation and improvement of the MITIP</vt:lpstr>
      <vt:lpstr>2. Validation and improvement of the MITIP</vt:lpstr>
      <vt:lpstr>2.1 Results comparison with MODIS SST and calibration</vt:lpstr>
      <vt:lpstr>2.1 Results comparison with MODIS SST and calibration </vt:lpstr>
      <vt:lpstr>2.1 Results comparison with MODIS SST and calibration</vt:lpstr>
      <vt:lpstr>2.1 Results comparison with MODIS SST and calibration</vt:lpstr>
      <vt:lpstr>2.1 Results comparison with MODIS SST and calibration</vt:lpstr>
      <vt:lpstr>2.1 Results comparison with MODIS SST and calibration</vt:lpstr>
      <vt:lpstr>2.2 Transferability test (SST) </vt:lpstr>
      <vt:lpstr>2.3 Results comparison with MODIS LST and calibration</vt:lpstr>
      <vt:lpstr>2.3 Results comparison with MODIS LST and calibration</vt:lpstr>
      <vt:lpstr>2.3 Results comparison with MODIS LST and calibration</vt:lpstr>
      <vt:lpstr>2.4 Transferability test (LST) </vt:lpstr>
      <vt:lpstr>3. Analysis of high-temperature events</vt:lpstr>
      <vt:lpstr>3.1 High-temperature events</vt:lpstr>
      <vt:lpstr>3.1 High-temperature events</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143</cp:revision>
  <dcterms:created xsi:type="dcterms:W3CDTF">2012-06-19T06:51:55Z</dcterms:created>
  <dcterms:modified xsi:type="dcterms:W3CDTF">2017-10-24T15:15:36Z</dcterms:modified>
</cp:coreProperties>
</file>